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71" r:id="rId12"/>
    <p:sldId id="268" r:id="rId13"/>
    <p:sldId id="273" r:id="rId14"/>
    <p:sldId id="272" r:id="rId15"/>
    <p:sldId id="274" r:id="rId16"/>
    <p:sldId id="278" r:id="rId17"/>
    <p:sldId id="277" r:id="rId18"/>
    <p:sldId id="279" r:id="rId19"/>
    <p:sldId id="280" r:id="rId20"/>
    <p:sldId id="281" r:id="rId21"/>
    <p:sldId id="266" r:id="rId22"/>
    <p:sldId id="269" r:id="rId23"/>
    <p:sldId id="282" r:id="rId24"/>
    <p:sldId id="270" r:id="rId25"/>
    <p:sldId id="276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>
        <p:scale>
          <a:sx n="70" d="100"/>
          <a:sy n="70" d="100"/>
        </p:scale>
        <p:origin x="-1140" y="-3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007B6-A4C5-4490-8201-6BB841300661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DBAC-DE9D-4D6D-A22E-3F75476BC07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DBAC-DE9D-4D6D-A22E-3F75476BC07B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0B439A8-A6B5-4C05-A68E-78BE0A7BEF19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9B7D44-E206-4058-9D2A-9794829C7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alert.com/scientists-use-red-powder-and-sunlight-turning-co2-into-fuel-like-an-artificial-leaf" TargetMode="External"/><Relationship Id="rId7" Type="http://schemas.openxmlformats.org/officeDocument/2006/relationships/hyperlink" Target="https://www.chemistryworld.com/features/the-artificial-leaf/3004813.article" TargetMode="External"/><Relationship Id="rId2" Type="http://schemas.openxmlformats.org/officeDocument/2006/relationships/hyperlink" Target="https://en.wikipedia.org/wiki/Artificial_photosynthe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ence.howstuffworks.com/environmental/green-tech/energy-production/artificial-photosynthesis.htm" TargetMode="External"/><Relationship Id="rId5" Type="http://schemas.openxmlformats.org/officeDocument/2006/relationships/hyperlink" Target="https://www.nature.com/articles/s41598-019-50026-1" TargetMode="External"/><Relationship Id="rId4" Type="http://schemas.openxmlformats.org/officeDocument/2006/relationships/hyperlink" Target="https://www.sciencedaily.com/releases/2019/10/191021111826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Τεχνητή φωτοσύνθεση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4968552" cy="1201688"/>
          </a:xfrm>
        </p:spPr>
        <p:txBody>
          <a:bodyPr>
            <a:normAutofit fontScale="85000" lnSpcReduction="10000"/>
          </a:bodyPr>
          <a:lstStyle/>
          <a:p>
            <a:r>
              <a:rPr lang="el-GR" sz="2000" dirty="0" err="1" smtClean="0"/>
              <a:t>Χρυσουλάκη</a:t>
            </a:r>
            <a:r>
              <a:rPr lang="el-GR" sz="2000" dirty="0" smtClean="0"/>
              <a:t> Ελένη Α.Μ. 1043</a:t>
            </a:r>
          </a:p>
          <a:p>
            <a:r>
              <a:rPr lang="el-GR" sz="2000" dirty="0" smtClean="0"/>
              <a:t>Μεταπτυχιακό Μάθημα: </a:t>
            </a:r>
            <a:r>
              <a:rPr lang="el-GR" sz="2000" dirty="0" err="1" smtClean="0"/>
              <a:t>Υπερμοριακή</a:t>
            </a:r>
            <a:r>
              <a:rPr lang="el-GR" sz="2000" dirty="0" smtClean="0"/>
              <a:t> Χημεία </a:t>
            </a:r>
          </a:p>
          <a:p>
            <a:r>
              <a:rPr lang="el-GR" sz="2000" dirty="0" smtClean="0"/>
              <a:t>Υπεύθυνος καθηγητής: </a:t>
            </a:r>
            <a:r>
              <a:rPr lang="el-GR" sz="2000" dirty="0" err="1" smtClean="0"/>
              <a:t>Κουτσολέλος</a:t>
            </a:r>
            <a:r>
              <a:rPr lang="el-GR" sz="2000" dirty="0" smtClean="0"/>
              <a:t> Αθανάσιος</a:t>
            </a:r>
            <a:endParaRPr lang="el-GR" sz="2000" dirty="0"/>
          </a:p>
        </p:txBody>
      </p:sp>
      <p:sp>
        <p:nvSpPr>
          <p:cNvPr id="4" name="3 - TextBox"/>
          <p:cNvSpPr txBox="1"/>
          <p:nvPr/>
        </p:nvSpPr>
        <p:spPr>
          <a:xfrm>
            <a:off x="323528" y="33265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ΠΑΝΕΠΙΣΤΗΜΙΟ ΚΡΗΤΗΣ </a:t>
            </a:r>
          </a:p>
          <a:p>
            <a:r>
              <a:rPr lang="el-GR" dirty="0" smtClean="0"/>
              <a:t>ΤΜΗΜΑ ΧΗΜΕΙΑΣ </a:t>
            </a:r>
          </a:p>
          <a:p>
            <a:r>
              <a:rPr lang="el-GR" dirty="0" smtClean="0"/>
              <a:t>ΤΟΜΕΑΣ ΒΙΟΧΗΜΕΙΑΣ</a:t>
            </a:r>
            <a:endParaRPr lang="el-GR" dirty="0"/>
          </a:p>
        </p:txBody>
      </p:sp>
      <p:pic>
        <p:nvPicPr>
          <p:cNvPr id="1026" name="Picture 2" descr="C:\Users\Ελένη\Desktop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1268760" cy="1268760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φωτοσύνθε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448050" cy="1323975"/>
          </a:xfrm>
          <a:prstGeom prst="rect">
            <a:avLst/>
          </a:prstGeom>
          <a:noFill/>
        </p:spPr>
      </p:pic>
      <p:pic>
        <p:nvPicPr>
          <p:cNvPr id="1030" name="Picture 6" descr="Αποτέλεσμα εικόνας για τεχνητη φωτοσύνθε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92696"/>
            <a:ext cx="2736304" cy="1368152"/>
          </a:xfrm>
          <a:prstGeom prst="rect">
            <a:avLst/>
          </a:prstGeom>
          <a:noFill/>
        </p:spPr>
      </p:pic>
      <p:pic>
        <p:nvPicPr>
          <p:cNvPr id="1034" name="Picture 10" descr="Αποτέλεσμα εικόνας για φωτοσυνθεσ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46136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00px-Triad_general_schem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7875819" cy="2304256"/>
          </a:xfrm>
        </p:spPr>
      </p:pic>
      <p:sp>
        <p:nvSpPr>
          <p:cNvPr id="5" name="4 - TextBox"/>
          <p:cNvSpPr txBox="1"/>
          <p:nvPr/>
        </p:nvSpPr>
        <p:spPr>
          <a:xfrm>
            <a:off x="755576" y="50131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Ρ: </a:t>
            </a:r>
            <a:r>
              <a:rPr lang="el-GR" dirty="0" err="1" smtClean="0"/>
              <a:t>φωτοευαισθητοποιητής</a:t>
            </a:r>
            <a:r>
              <a:rPr lang="el-GR" dirty="0" smtClean="0"/>
              <a:t>           απορρόφηση ηλιακού φωτός </a:t>
            </a:r>
          </a:p>
          <a:p>
            <a:r>
              <a:rPr lang="en-US" dirty="0" smtClean="0"/>
              <a:t>D</a:t>
            </a:r>
            <a:r>
              <a:rPr lang="el-GR" dirty="0" smtClean="0"/>
              <a:t>: καταλύτης οξείδωσης νερού           επάγουν τη διάσπαση νερού</a:t>
            </a:r>
          </a:p>
          <a:p>
            <a:r>
              <a:rPr lang="el-GR" dirty="0" smtClean="0"/>
              <a:t>Α: καταλύτη παραγωγής υδρογόνου          διαχωρισμός φορτίου</a:t>
            </a:r>
            <a:endParaRPr lang="en-US" dirty="0" smtClean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3707904" y="522920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4572000" y="602128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4067944" y="551723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66800"/>
          </a:xfrm>
        </p:spPr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25112"/>
          </a:xfrm>
        </p:spPr>
        <p:txBody>
          <a:bodyPr>
            <a:noAutofit/>
          </a:bodyPr>
          <a:lstStyle/>
          <a:p>
            <a:r>
              <a:rPr lang="el-GR" sz="1800" i="1" dirty="0" smtClean="0"/>
              <a:t>1912</a:t>
            </a:r>
            <a:r>
              <a:rPr lang="el-GR" sz="1600" dirty="0" smtClean="0"/>
              <a:t>: πρότεινε τη χρήση ηλιακής ενέργειας, έναντι ορυκτών καυσίμων</a:t>
            </a:r>
          </a:p>
          <a:p>
            <a:r>
              <a:rPr lang="el-GR" sz="1800" i="1" dirty="0" smtClean="0"/>
              <a:t>2000</a:t>
            </a:r>
            <a:r>
              <a:rPr lang="el-GR" sz="1600" dirty="0" smtClean="0"/>
              <a:t>: δέσμευση διοξειδίου του άνθρακα και τη μετατροπή του σε υδρογονάνθρακες</a:t>
            </a:r>
          </a:p>
          <a:p>
            <a:r>
              <a:rPr lang="el-GR" sz="1800" i="1" dirty="0" smtClean="0"/>
              <a:t>2003</a:t>
            </a:r>
            <a:r>
              <a:rPr lang="el-GR" sz="1600" dirty="0" smtClean="0"/>
              <a:t>: αναγωγή </a:t>
            </a:r>
            <a:r>
              <a:rPr lang="en-US" sz="1600" dirty="0" smtClean="0"/>
              <a:t>CO2</a:t>
            </a:r>
            <a:r>
              <a:rPr lang="el-GR" sz="1600" dirty="0" smtClean="0"/>
              <a:t> σε</a:t>
            </a:r>
            <a:r>
              <a:rPr lang="en-US" sz="1600" dirty="0" smtClean="0"/>
              <a:t> CO</a:t>
            </a:r>
            <a:endParaRPr lang="el-GR" sz="1600" dirty="0" smtClean="0"/>
          </a:p>
          <a:p>
            <a:r>
              <a:rPr lang="el-GR" sz="1800" i="1" dirty="0" smtClean="0"/>
              <a:t>2008</a:t>
            </a:r>
            <a:r>
              <a:rPr lang="el-GR" sz="1600" dirty="0" smtClean="0"/>
              <a:t>: φθηνότεροι καταλύτες με κοβάλτιο και φωσφορικό</a:t>
            </a:r>
          </a:p>
          <a:p>
            <a:pPr>
              <a:buFont typeface="Arial" pitchFamily="34" charset="0"/>
              <a:buChar char="•"/>
            </a:pPr>
            <a:r>
              <a:rPr lang="el-GR" sz="1800" i="1" dirty="0" smtClean="0"/>
              <a:t>2009</a:t>
            </a:r>
            <a:r>
              <a:rPr lang="el-GR" sz="1600" dirty="0" smtClean="0"/>
              <a:t>:  χρησιμοποιώντας το φως του ήλιου, το νερό και το διοξείδιο του άνθρακα για να δημιουργηθούν δομικές μονάδες άνθρακα για να συντεθούν ρητίνες, πλαστικά και ίνες</a:t>
            </a:r>
          </a:p>
          <a:p>
            <a:r>
              <a:rPr lang="el-GR" sz="1800" i="1" dirty="0" smtClean="0"/>
              <a:t>2010</a:t>
            </a:r>
            <a:r>
              <a:rPr lang="el-GR" sz="1600" dirty="0" smtClean="0"/>
              <a:t>:  παραγωγή καυσίμων με τη χρήση μόνο του ηλιακού φωτός, του νερού και του διοξειδίου του άνθρακα</a:t>
            </a:r>
          </a:p>
          <a:p>
            <a:r>
              <a:rPr lang="el-GR" sz="1800" b="1" i="1" dirty="0" smtClean="0"/>
              <a:t>2011</a:t>
            </a:r>
            <a:r>
              <a:rPr lang="el-GR" sz="1600" dirty="0" smtClean="0"/>
              <a:t>:  προηγμένο ηλιακό κύτταρο ικανό να χωρίσει το νερό σε οξυγόνο και υδρογόνο, περίπου δέκα φορές πιο αποτελεσματικά από τη φυσική φωτοσύνθεση</a:t>
            </a:r>
          </a:p>
          <a:p>
            <a:pPr>
              <a:buNone/>
            </a:pPr>
            <a:endParaRPr lang="el-GR" sz="1600" dirty="0" smtClean="0"/>
          </a:p>
          <a:p>
            <a:pPr>
              <a:buNone/>
            </a:pPr>
            <a:r>
              <a:rPr lang="el-GR" sz="1600" dirty="0" smtClean="0"/>
              <a:t> Η έρευνα εξελίσσεται συνεχώς προκειμένου να γίνει περισσότερο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 smtClean="0"/>
              <a:t>Αποτελεσματική 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 smtClean="0"/>
              <a:t>Οικονομική 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 smtClean="0"/>
              <a:t>Ανθεκτική </a:t>
            </a:r>
          </a:p>
          <a:p>
            <a:pPr>
              <a:buNone/>
            </a:pPr>
            <a:r>
              <a:rPr lang="el-GR" sz="1600" dirty="0" smtClean="0"/>
              <a:t>     Οι μελέτες επικεντρώνονται στη βελτίωση των </a:t>
            </a:r>
            <a:r>
              <a:rPr lang="el-GR" sz="1600" b="1" dirty="0" err="1" smtClean="0"/>
              <a:t>φωτοϋποδοχέων</a:t>
            </a:r>
            <a:r>
              <a:rPr lang="el-GR" sz="1600" b="1" dirty="0" smtClean="0"/>
              <a:t> </a:t>
            </a:r>
            <a:r>
              <a:rPr lang="el-GR" sz="1600" dirty="0" smtClean="0"/>
              <a:t>και στους </a:t>
            </a:r>
            <a:r>
              <a:rPr lang="el-GR" sz="1600" b="1" dirty="0" smtClean="0"/>
              <a:t>καταλύτες</a:t>
            </a:r>
            <a:r>
              <a:rPr lang="el-GR" sz="1600" dirty="0" smtClean="0"/>
              <a:t>.</a:t>
            </a:r>
            <a:endParaRPr lang="el-GR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μεθόδων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ομοιογενές σύστημα: τα συστατικά είναι παρόντα στο ίδιο διαμέρισμα. Αυτό σημαίνει ότι το υδρογόνο και το οξυγόνο παράγονται στην ίδια θέση. </a:t>
            </a:r>
            <a:endParaRPr lang="el-GR" dirty="0" smtClean="0"/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Ένα ετερογενές σύστημα: έχει δύο χωριστά ηλεκτρόδια, επιτρέποντας τον διαχωρισμό της παραγωγής οξυγόνου και υδρογόνου. 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Χρήση φωτοσυνθετικών μικροοργανισμών, δηλαδή των πράσινων </a:t>
            </a:r>
            <a:r>
              <a:rPr lang="el-GR" dirty="0" err="1" smtClean="0">
                <a:solidFill>
                  <a:srgbClr val="00B050"/>
                </a:solidFill>
              </a:rPr>
              <a:t>μικροφυκών</a:t>
            </a:r>
            <a:r>
              <a:rPr lang="el-GR" dirty="0" smtClean="0">
                <a:solidFill>
                  <a:srgbClr val="00B050"/>
                </a:solidFill>
              </a:rPr>
              <a:t> και των </a:t>
            </a:r>
            <a:r>
              <a:rPr lang="el-GR" dirty="0" err="1" smtClean="0">
                <a:solidFill>
                  <a:srgbClr val="00B050"/>
                </a:solidFill>
              </a:rPr>
              <a:t>κυανοβακτηρίων</a:t>
            </a:r>
            <a:r>
              <a:rPr lang="el-GR" dirty="0" smtClean="0">
                <a:solidFill>
                  <a:srgbClr val="00B050"/>
                </a:solidFill>
              </a:rPr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Απαραίτητη διάταξη</a:t>
            </a:r>
            <a:endParaRPr lang="el-GR" dirty="0"/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Δύο ηλεκτρόδια, επικαλυμμένα με καταλύτη τοποθετούνται σε νερό</a:t>
            </a:r>
          </a:p>
          <a:p>
            <a:r>
              <a:rPr lang="el-GR" sz="2800" dirty="0" smtClean="0"/>
              <a:t>Το φως το ηλίου δημιουργεί ασύρματο ρεύμα που πυροδοτεί τις αντιδράσεις</a:t>
            </a:r>
            <a:r>
              <a:rPr lang="el-GR" dirty="0" smtClean="0"/>
              <a:t>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Άνοδος (οξείδωση)           </a:t>
            </a:r>
            <a:r>
              <a:rPr lang="el-GR" sz="2000" dirty="0" smtClean="0">
                <a:latin typeface="Microsoft YaHei UI Light" pitchFamily="34" charset="-122"/>
                <a:ea typeface="Microsoft YaHei UI Light" pitchFamily="34" charset="-122"/>
              </a:rPr>
              <a:t>2Η</a:t>
            </a:r>
            <a:r>
              <a:rPr lang="el-GR" sz="2000" baseline="-25000" dirty="0" smtClean="0">
                <a:latin typeface="Microsoft YaHei UI Light" pitchFamily="34" charset="-122"/>
                <a:ea typeface="Microsoft YaHei UI Light" pitchFamily="34" charset="-122"/>
              </a:rPr>
              <a:t>2</a:t>
            </a:r>
            <a:r>
              <a:rPr lang="el-GR" sz="2000" dirty="0" smtClean="0">
                <a:latin typeface="Microsoft YaHei UI Light" pitchFamily="34" charset="-122"/>
                <a:ea typeface="Microsoft YaHei UI Light" pitchFamily="34" charset="-122"/>
              </a:rPr>
              <a:t>Ο               4Η</a:t>
            </a:r>
            <a:r>
              <a:rPr lang="el-GR" sz="2000" baseline="30000" dirty="0" smtClean="0">
                <a:latin typeface="Microsoft YaHei UI Light" pitchFamily="34" charset="-122"/>
                <a:ea typeface="Microsoft YaHei UI Light" pitchFamily="34" charset="-122"/>
              </a:rPr>
              <a:t>+</a:t>
            </a:r>
            <a:r>
              <a:rPr lang="el-GR" sz="2000" dirty="0" smtClean="0">
                <a:latin typeface="Microsoft YaHei UI Light" pitchFamily="34" charset="-122"/>
                <a:ea typeface="Microsoft YaHei UI Light" pitchFamily="34" charset="-122"/>
              </a:rPr>
              <a:t> + 4</a:t>
            </a:r>
            <a:r>
              <a:rPr lang="en-US" sz="2000" dirty="0" smtClean="0">
                <a:latin typeface="Microsoft YaHei UI Light" pitchFamily="34" charset="-122"/>
                <a:ea typeface="Microsoft YaHei UI Light" pitchFamily="34" charset="-122"/>
              </a:rPr>
              <a:t>e</a:t>
            </a:r>
            <a:r>
              <a:rPr lang="en-US" sz="2000" baseline="30000" dirty="0" smtClean="0">
                <a:latin typeface="Microsoft YaHei UI Light" pitchFamily="34" charset="-122"/>
                <a:ea typeface="Microsoft YaHei UI Light" pitchFamily="34" charset="-122"/>
              </a:rPr>
              <a:t>-</a:t>
            </a:r>
            <a:r>
              <a:rPr lang="el-GR" sz="2000" baseline="30000" dirty="0" smtClean="0">
                <a:latin typeface="Microsoft YaHei UI Light" pitchFamily="34" charset="-122"/>
                <a:ea typeface="Microsoft YaHei UI Light" pitchFamily="34" charset="-122"/>
              </a:rPr>
              <a:t> </a:t>
            </a:r>
            <a:r>
              <a:rPr lang="el-GR" sz="2000" dirty="0" smtClean="0">
                <a:latin typeface="Microsoft YaHei UI Light" pitchFamily="34" charset="-122"/>
                <a:ea typeface="Microsoft YaHei UI Light" pitchFamily="34" charset="-122"/>
              </a:rPr>
              <a:t> + Ο</a:t>
            </a:r>
            <a:r>
              <a:rPr lang="el-GR" sz="2000" baseline="-25000" dirty="0" smtClean="0">
                <a:latin typeface="Microsoft YaHei UI Light" pitchFamily="34" charset="-122"/>
                <a:ea typeface="Microsoft YaHei UI Light" pitchFamily="34" charset="-122"/>
              </a:rPr>
              <a:t>2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Κάθοδος (αναγωγή)</a:t>
            </a:r>
            <a:r>
              <a:rPr lang="en-US" sz="2000" dirty="0" smtClean="0"/>
              <a:t>          </a:t>
            </a:r>
            <a:r>
              <a:rPr lang="en-US" sz="2000" dirty="0" smtClean="0">
                <a:latin typeface="Microsoft YaHei UI Light" pitchFamily="34" charset="-122"/>
                <a:ea typeface="Microsoft YaHei UI Light" pitchFamily="34" charset="-122"/>
              </a:rPr>
              <a:t>4H</a:t>
            </a:r>
            <a:r>
              <a:rPr lang="en-US" sz="2000" baseline="30000" dirty="0" smtClean="0">
                <a:latin typeface="Microsoft YaHei UI Light" pitchFamily="34" charset="-122"/>
                <a:ea typeface="Microsoft YaHei UI Light" pitchFamily="34" charset="-122"/>
              </a:rPr>
              <a:t>+</a:t>
            </a:r>
            <a:r>
              <a:rPr lang="en-US" sz="2000" dirty="0" smtClean="0">
                <a:latin typeface="Microsoft YaHei UI Light" pitchFamily="34" charset="-122"/>
                <a:ea typeface="Microsoft YaHei UI Light" pitchFamily="34" charset="-122"/>
              </a:rPr>
              <a:t> +4e</a:t>
            </a:r>
            <a:r>
              <a:rPr lang="en-US" sz="2000" baseline="30000" dirty="0" smtClean="0">
                <a:latin typeface="Microsoft YaHei UI Light" pitchFamily="34" charset="-122"/>
                <a:ea typeface="Microsoft YaHei UI Light" pitchFamily="34" charset="-122"/>
              </a:rPr>
              <a:t>- </a:t>
            </a:r>
            <a:r>
              <a:rPr lang="en-US" sz="2000" dirty="0" smtClean="0">
                <a:latin typeface="Microsoft YaHei UI Light" pitchFamily="34" charset="-122"/>
                <a:ea typeface="Microsoft YaHei UI Light" pitchFamily="34" charset="-122"/>
              </a:rPr>
              <a:t>                  2H</a:t>
            </a:r>
            <a:r>
              <a:rPr lang="en-US" sz="2000" baseline="-25000" dirty="0" smtClean="0">
                <a:latin typeface="Microsoft YaHei UI Light" pitchFamily="34" charset="-122"/>
                <a:ea typeface="Microsoft YaHei UI Light" pitchFamily="34" charset="-122"/>
              </a:rPr>
              <a:t>2</a:t>
            </a:r>
            <a:endParaRPr lang="el-GR" sz="2000" baseline="-25000" dirty="0" smtClean="0">
              <a:latin typeface="Microsoft YaHei UI Light" pitchFamily="34" charset="-122"/>
              <a:ea typeface="Microsoft YaHei UI Light" pitchFamily="34" charset="-122"/>
            </a:endParaRP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Συνολική αντίδραση </a:t>
            </a:r>
            <a:r>
              <a:rPr lang="en-US" sz="2000" dirty="0" smtClean="0"/>
              <a:t>         </a:t>
            </a:r>
            <a:r>
              <a:rPr lang="el-GR" sz="2000" dirty="0" smtClean="0">
                <a:latin typeface="Microsoft YaHei UI Light" pitchFamily="34" charset="-122"/>
                <a:ea typeface="Microsoft YaHei UI Light" pitchFamily="34" charset="-122"/>
              </a:rPr>
              <a:t>2Η</a:t>
            </a:r>
            <a:r>
              <a:rPr lang="el-GR" sz="2000" baseline="-25000" dirty="0" smtClean="0">
                <a:latin typeface="Microsoft YaHei UI Light" pitchFamily="34" charset="-122"/>
                <a:ea typeface="Microsoft YaHei UI Light" pitchFamily="34" charset="-122"/>
              </a:rPr>
              <a:t>2</a:t>
            </a:r>
            <a:r>
              <a:rPr lang="el-GR" sz="2000" dirty="0" smtClean="0">
                <a:latin typeface="Microsoft YaHei UI Light" pitchFamily="34" charset="-122"/>
                <a:ea typeface="Microsoft YaHei UI Light" pitchFamily="34" charset="-122"/>
              </a:rPr>
              <a:t>Ο</a:t>
            </a:r>
            <a:r>
              <a:rPr lang="en-US" sz="2000" dirty="0" smtClean="0">
                <a:latin typeface="Microsoft YaHei UI Light" pitchFamily="34" charset="-122"/>
                <a:ea typeface="Microsoft YaHei UI Light" pitchFamily="34" charset="-122"/>
              </a:rPr>
              <a:t>               2H</a:t>
            </a:r>
            <a:r>
              <a:rPr lang="en-US" sz="2000" baseline="-25000" dirty="0" smtClean="0">
                <a:latin typeface="Microsoft YaHei UI Light" pitchFamily="34" charset="-122"/>
                <a:ea typeface="Microsoft YaHei UI Light" pitchFamily="34" charset="-122"/>
              </a:rPr>
              <a:t>2  </a:t>
            </a:r>
            <a:r>
              <a:rPr lang="en-US" sz="2000" dirty="0" smtClean="0">
                <a:latin typeface="Microsoft YaHei UI Light" pitchFamily="34" charset="-122"/>
                <a:ea typeface="Microsoft YaHei UI Light" pitchFamily="34" charset="-122"/>
              </a:rPr>
              <a:t>+ O</a:t>
            </a:r>
            <a:r>
              <a:rPr lang="en-US" sz="2000" baseline="-25000" dirty="0" smtClean="0">
                <a:latin typeface="Microsoft YaHei UI Light" pitchFamily="34" charset="-122"/>
                <a:ea typeface="Microsoft YaHei UI Light" pitchFamily="34" charset="-122"/>
              </a:rPr>
              <a:t>2  </a:t>
            </a:r>
            <a:endParaRPr lang="el-GR" sz="2000" baseline="-25000" dirty="0" smtClean="0">
              <a:latin typeface="Microsoft YaHei UI Light" pitchFamily="34" charset="-122"/>
              <a:ea typeface="Microsoft YaHei UI Light" pitchFamily="34" charset="-122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4427984" y="458112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5004048" y="522920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4499992" y="594928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066800"/>
          </a:xfrm>
        </p:spPr>
        <p:txBody>
          <a:bodyPr/>
          <a:lstStyle/>
          <a:p>
            <a:r>
              <a:rPr lang="el-GR" dirty="0" err="1" smtClean="0"/>
              <a:t>Φωτοευαισθητοποιητές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88" t="30861" r="33004" b="43683"/>
          <a:stretch>
            <a:fillRect/>
          </a:stretch>
        </p:blipFill>
        <p:spPr bwMode="auto">
          <a:xfrm>
            <a:off x="179512" y="1484784"/>
            <a:ext cx="3456384" cy="20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38301" t="28840" r="38278" b="35912"/>
          <a:stretch>
            <a:fillRect/>
          </a:stretch>
        </p:blipFill>
        <p:spPr bwMode="auto">
          <a:xfrm>
            <a:off x="4123079" y="1196752"/>
            <a:ext cx="502092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 l="30274" t="19231" r="31884" b="51923"/>
          <a:stretch>
            <a:fillRect/>
          </a:stretch>
        </p:blipFill>
        <p:spPr bwMode="auto">
          <a:xfrm>
            <a:off x="0" y="4399441"/>
            <a:ext cx="5736639" cy="245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616" t="33937" r="33148" b="36090"/>
          <a:stretch>
            <a:fillRect/>
          </a:stretch>
        </p:blipFill>
        <p:spPr bwMode="auto">
          <a:xfrm>
            <a:off x="1115616" y="1186247"/>
            <a:ext cx="7256806" cy="43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 smtClean="0">
                <a:latin typeface="+mn-lt"/>
              </a:rPr>
              <a:t>Καταλύτες</a:t>
            </a:r>
            <a:r>
              <a:rPr lang="el-GR" sz="1800" dirty="0" smtClean="0"/>
              <a:t> παραγωγής Ο</a:t>
            </a:r>
            <a:r>
              <a:rPr lang="el-GR" sz="1800" baseline="-25000" dirty="0" smtClean="0"/>
              <a:t>2</a:t>
            </a:r>
            <a:endParaRPr lang="el-GR" sz="1800" baseline="-25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510" t="25611" r="32213" b="47767"/>
          <a:stretch>
            <a:fillRect/>
          </a:stretch>
        </p:blipFill>
        <p:spPr bwMode="auto">
          <a:xfrm>
            <a:off x="1259632" y="2554468"/>
            <a:ext cx="6090214" cy="36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86" t="53919" r="50936" b="22769"/>
          <a:stretch>
            <a:fillRect/>
          </a:stretch>
        </p:blipFill>
        <p:spPr bwMode="auto">
          <a:xfrm>
            <a:off x="1115616" y="1772816"/>
            <a:ext cx="6578444" cy="341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827584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Καταλύτες παραγωγής Η2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41" t="22281" r="43447" b="24434"/>
          <a:stretch>
            <a:fillRect/>
          </a:stretch>
        </p:blipFill>
        <p:spPr bwMode="auto">
          <a:xfrm>
            <a:off x="251520" y="764704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11713" t="29167" r="34407" b="19444"/>
          <a:stretch>
            <a:fillRect/>
          </a:stretch>
        </p:blipFill>
        <p:spPr bwMode="auto">
          <a:xfrm>
            <a:off x="2483768" y="3140968"/>
            <a:ext cx="59085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635896" y="11247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Syngas</a:t>
            </a:r>
            <a:r>
              <a:rPr lang="en-US" dirty="0" smtClean="0"/>
              <a:t>: H2 + CO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78" t="12289" r="28467" b="9447"/>
          <a:stretch>
            <a:fillRect/>
          </a:stretch>
        </p:blipFill>
        <p:spPr bwMode="auto">
          <a:xfrm>
            <a:off x="1043608" y="548680"/>
            <a:ext cx="6912768" cy="601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el-GR" dirty="0" smtClean="0"/>
              <a:t>ΠΕΡΙΕΧΟΜΕΝΑ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Εισαγωγή - φυσική φωτοσύνθεση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Τεχνητή φωτοσύνθεση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Εφαρμογές τεχνητής φωτοσύνθεσης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39552" y="2204864"/>
            <a:ext cx="64087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39552" y="3068960"/>
            <a:ext cx="64087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39552" y="4005064"/>
            <a:ext cx="640871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52" t="18950" r="37829" b="42751"/>
          <a:stretch>
            <a:fillRect/>
          </a:stretch>
        </p:blipFill>
        <p:spPr bwMode="auto">
          <a:xfrm>
            <a:off x="323528" y="548680"/>
            <a:ext cx="862843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33479" t="10828" r="35529" b="66531"/>
          <a:stretch>
            <a:fillRect/>
          </a:stretch>
        </p:blipFill>
        <p:spPr bwMode="auto">
          <a:xfrm>
            <a:off x="1043608" y="4005064"/>
            <a:ext cx="5904656" cy="242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Εφαρμογές </a:t>
            </a:r>
            <a:endParaRPr lang="el-GR" sz="3200" dirty="0"/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84387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l-GR" sz="3200" dirty="0" err="1" smtClean="0"/>
              <a:t>Φωτοβολταϊκά</a:t>
            </a:r>
            <a:r>
              <a:rPr lang="el-GR" sz="3200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el-GR" sz="3200" dirty="0" smtClean="0"/>
              <a:t>Μεταφορές</a:t>
            </a:r>
          </a:p>
          <a:p>
            <a:pPr algn="ctr">
              <a:buFont typeface="Wingdings" pitchFamily="2" charset="2"/>
              <a:buChar char="ü"/>
            </a:pPr>
            <a:r>
              <a:rPr lang="el-GR" sz="3200" dirty="0" smtClean="0"/>
              <a:t>Θέρμανση </a:t>
            </a:r>
          </a:p>
          <a:p>
            <a:pPr algn="ctr">
              <a:buFont typeface="Wingdings" pitchFamily="2" charset="2"/>
              <a:buChar char="ü"/>
            </a:pPr>
            <a:r>
              <a:rPr lang="el-GR" sz="3200" dirty="0" smtClean="0"/>
              <a:t>Ηλεκτρισμός</a:t>
            </a:r>
          </a:p>
          <a:p>
            <a:pPr algn="ctr">
              <a:buFont typeface="Wingdings" pitchFamily="2" charset="2"/>
              <a:buChar char="ü"/>
            </a:pPr>
            <a:r>
              <a:rPr lang="el-GR" sz="3200" dirty="0" smtClean="0"/>
              <a:t>Σύνθεση σημαντικών φυσικών και φαρμακευτικών προϊόντων</a:t>
            </a:r>
          </a:p>
          <a:p>
            <a:pPr algn="ctr">
              <a:buNone/>
            </a:pPr>
            <a:r>
              <a:rPr lang="en-US" sz="3200" dirty="0" smtClean="0"/>
              <a:t> </a:t>
            </a:r>
            <a:endParaRPr lang="el-GR" sz="3200" dirty="0" smtClean="0"/>
          </a:p>
        </p:txBody>
      </p:sp>
      <p:pic>
        <p:nvPicPr>
          <p:cNvPr id="5" name="4 - Εικόνα" descr="300px-Dye.sensitized.solar.c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692696"/>
            <a:ext cx="2304256" cy="2304256"/>
          </a:xfrm>
          <a:prstGeom prst="rect">
            <a:avLst/>
          </a:prstGeom>
        </p:spPr>
      </p:pic>
      <p:pic>
        <p:nvPicPr>
          <p:cNvPr id="6" name="5 - Εικόνα" descr="texnikh fvtosynuesh.jpg"/>
          <p:cNvPicPr>
            <a:picLocks noChangeAspect="1"/>
          </p:cNvPicPr>
          <p:nvPr/>
        </p:nvPicPr>
        <p:blipFill>
          <a:blip r:embed="rId3" cstate="print"/>
          <a:srcRect l="17870" t="24800" r="17871" b="29840"/>
          <a:stretch>
            <a:fillRect/>
          </a:stretch>
        </p:blipFill>
        <p:spPr>
          <a:xfrm>
            <a:off x="539552" y="2708920"/>
            <a:ext cx="244827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Πλεονεκτήματα – Μειονεκτήματα</a:t>
            </a:r>
            <a:br>
              <a:rPr lang="el-GR" sz="3600" b="1" dirty="0" smtClean="0"/>
            </a:br>
            <a:r>
              <a:rPr lang="el-GR" sz="3600" b="1" dirty="0" smtClean="0"/>
              <a:t>τεχνητής φωτοσύνθεσης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>
                <a:solidFill>
                  <a:srgbClr val="00B050"/>
                </a:solidFill>
              </a:rPr>
              <a:t>+</a:t>
            </a:r>
            <a:r>
              <a:rPr lang="el-GR" sz="2800" dirty="0" smtClean="0"/>
              <a:t> Η ηλιακή ενέργεια μπορεί να μετατραπεί και να αποθηκευτεί αμέσως. </a:t>
            </a:r>
          </a:p>
          <a:p>
            <a:pPr>
              <a:buNone/>
            </a:pPr>
            <a:r>
              <a:rPr lang="el-GR" sz="2800" dirty="0" smtClean="0">
                <a:solidFill>
                  <a:srgbClr val="00B050"/>
                </a:solidFill>
              </a:rPr>
              <a:t>+</a:t>
            </a:r>
            <a:r>
              <a:rPr lang="el-GR" sz="2800" dirty="0" smtClean="0"/>
              <a:t> Τα παραπροϊόντα αυτών των αντιδράσεων είναι φιλικά προς το περιβάλλον</a:t>
            </a:r>
          </a:p>
          <a:p>
            <a:pPr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-</a:t>
            </a:r>
            <a:r>
              <a:rPr lang="el-GR" sz="2800" dirty="0" smtClean="0"/>
              <a:t> Τα υλικά που χρησιμοποιούνται διαβρώνονται     εύκολα από την έκθεση στο νερό, το οξυγόνο και το φως</a:t>
            </a:r>
          </a:p>
          <a:p>
            <a:pPr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-</a:t>
            </a:r>
            <a:r>
              <a:rPr lang="el-GR" sz="2800" dirty="0" smtClean="0"/>
              <a:t> Υψηλό κόστος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25544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summary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algn="ctr"/>
            <a:r>
              <a:rPr lang="el-GR" sz="2000" dirty="0" smtClean="0"/>
              <a:t>Γρήγορη και συνεχής κατανάλωση ορυκτών καυσίμων και παραγώγων τους</a:t>
            </a:r>
          </a:p>
          <a:p>
            <a:pPr algn="ctr"/>
            <a:r>
              <a:rPr lang="el-GR" sz="2000" dirty="0" smtClean="0"/>
              <a:t>Συνεχώς  αυξανόμενες ανάγκες σε ενέργεια</a:t>
            </a:r>
          </a:p>
          <a:p>
            <a:pPr algn="ctr"/>
            <a:r>
              <a:rPr lang="el-GR" sz="2000" dirty="0" smtClean="0"/>
              <a:t>Επιβάρυνση του περιβάλλοντος </a:t>
            </a:r>
          </a:p>
          <a:p>
            <a:pPr algn="ctr"/>
            <a:r>
              <a:rPr lang="el-GR" sz="2000" dirty="0" smtClean="0"/>
              <a:t>Επιβάρυνση ανθρώπινης υγείας</a:t>
            </a:r>
          </a:p>
          <a:p>
            <a:pPr algn="ctr"/>
            <a:endParaRPr lang="el-GR" sz="2000" dirty="0" smtClean="0"/>
          </a:p>
          <a:p>
            <a:pPr algn="ctr"/>
            <a:endParaRPr lang="el-GR" sz="2000" dirty="0" smtClean="0"/>
          </a:p>
          <a:p>
            <a:pPr algn="ctr"/>
            <a:endParaRPr lang="el-GR" sz="2000" dirty="0" smtClean="0"/>
          </a:p>
          <a:p>
            <a:pPr algn="ctr"/>
            <a:r>
              <a:rPr lang="el-GR" sz="2000" dirty="0" smtClean="0"/>
              <a:t>Οικονομικές και φιλικές μέθοδοι που θα αντικαταστήσουν τα ορυκτά καύσιμα</a:t>
            </a:r>
          </a:p>
          <a:p>
            <a:pPr algn="ctr"/>
            <a:endParaRPr lang="el-GR" sz="2000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499992" y="3717032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Βιβλιογραφία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805264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Fukuzumi</a:t>
            </a:r>
            <a:r>
              <a:rPr lang="en-US" sz="1600" dirty="0" smtClean="0"/>
              <a:t> S, Lee Y-M, Nam W, </a:t>
            </a:r>
            <a:r>
              <a:rPr lang="en-US" sz="1600" dirty="0" err="1" smtClean="0"/>
              <a:t>Bioinspired</a:t>
            </a:r>
            <a:r>
              <a:rPr lang="en-US" sz="1600" dirty="0" smtClean="0"/>
              <a:t> artificial photosynthesis systems, Tetrahedron (2020</a:t>
            </a:r>
            <a:r>
              <a:rPr lang="el-GR" sz="1600" dirty="0" smtClean="0"/>
              <a:t>)</a:t>
            </a:r>
          </a:p>
          <a:p>
            <a:r>
              <a:rPr lang="en-US" sz="1600" dirty="0" smtClean="0"/>
              <a:t> Mohamed </a:t>
            </a:r>
            <a:r>
              <a:rPr lang="en-US" sz="1600" dirty="0" err="1" smtClean="0"/>
              <a:t>E.El-Khouly</a:t>
            </a:r>
            <a:r>
              <a:rPr lang="en-US" sz="1600" dirty="0" smtClean="0"/>
              <a:t>, </a:t>
            </a:r>
            <a:r>
              <a:rPr lang="en-US" sz="1600" dirty="0" err="1" smtClean="0"/>
              <a:t>Eithar</a:t>
            </a:r>
            <a:r>
              <a:rPr lang="en-US" sz="1600" dirty="0" smtClean="0"/>
              <a:t> El-</a:t>
            </a:r>
            <a:r>
              <a:rPr lang="en-US" sz="1600" dirty="0" err="1" smtClean="0"/>
              <a:t>Mohsnawy</a:t>
            </a:r>
            <a:r>
              <a:rPr lang="en-US" sz="1600" dirty="0" smtClean="0"/>
              <a:t>, Shunichi </a:t>
            </a:r>
            <a:r>
              <a:rPr lang="en-US" sz="1600" dirty="0" err="1" smtClean="0"/>
              <a:t>Fukuzumi</a:t>
            </a:r>
            <a:r>
              <a:rPr lang="en-US" sz="1600" dirty="0" smtClean="0"/>
              <a:t>, Solar energy conversion: From natural to </a:t>
            </a:r>
            <a:r>
              <a:rPr lang="en-US" sz="1600" dirty="0" err="1" smtClean="0"/>
              <a:t>artiﬁcial</a:t>
            </a:r>
            <a:r>
              <a:rPr lang="en-US" sz="1600" dirty="0" smtClean="0"/>
              <a:t> photosynthesis, Journal of Photochemistry and Photobiology C:Photochemistry Reviews</a:t>
            </a:r>
          </a:p>
          <a:p>
            <a:r>
              <a:rPr lang="en-US" sz="1600" dirty="0" smtClean="0"/>
              <a:t>Di </a:t>
            </a:r>
            <a:r>
              <a:rPr lang="en-US" sz="1600" dirty="0" err="1" smtClean="0"/>
              <a:t>Xu</a:t>
            </a:r>
            <a:r>
              <a:rPr lang="en-US" sz="1600" dirty="0" smtClean="0"/>
              <a:t>, </a:t>
            </a:r>
            <a:r>
              <a:rPr lang="en-US" sz="1600" dirty="0" err="1" smtClean="0"/>
              <a:t>Lichun</a:t>
            </a:r>
            <a:r>
              <a:rPr lang="en-US" sz="1600" dirty="0" smtClean="0"/>
              <a:t> Dong and </a:t>
            </a:r>
            <a:r>
              <a:rPr lang="en-US" sz="1600" dirty="0" err="1" smtClean="0"/>
              <a:t>Jingzheng</a:t>
            </a:r>
            <a:r>
              <a:rPr lang="en-US" sz="1600" dirty="0" smtClean="0"/>
              <a:t> </a:t>
            </a:r>
            <a:r>
              <a:rPr lang="en-US" sz="1600" dirty="0" err="1" smtClean="0"/>
              <a:t>Ren</a:t>
            </a:r>
            <a:r>
              <a:rPr lang="en-US" sz="1600" dirty="0" smtClean="0"/>
              <a:t>, Introduction of Hydrogen Routines</a:t>
            </a:r>
          </a:p>
          <a:p>
            <a:r>
              <a:rPr lang="en-US" sz="1600" dirty="0" smtClean="0"/>
              <a:t>J.M. Berg, John L. </a:t>
            </a:r>
            <a:r>
              <a:rPr lang="en-US" sz="1600" dirty="0" err="1" smtClean="0"/>
              <a:t>Tymoczo</a:t>
            </a:r>
            <a:r>
              <a:rPr lang="en-US" sz="1600" dirty="0" smtClean="0"/>
              <a:t>, L. </a:t>
            </a:r>
            <a:r>
              <a:rPr lang="en-US" sz="1600" dirty="0" err="1" smtClean="0"/>
              <a:t>Strayer</a:t>
            </a:r>
            <a:r>
              <a:rPr lang="en-US" sz="1600" dirty="0" smtClean="0"/>
              <a:t> (2015). </a:t>
            </a:r>
            <a:r>
              <a:rPr lang="el-GR" sz="1600" dirty="0" smtClean="0"/>
              <a:t>«Βιοχημεία». Πανεπιστημιακές εκδόσεις Κρήτης, Ηράκλειο Κρήτης. </a:t>
            </a:r>
          </a:p>
          <a:p>
            <a:r>
              <a:rPr lang="en-US" sz="1600" dirty="0" err="1" smtClean="0"/>
              <a:t>Bullis</a:t>
            </a:r>
            <a:r>
              <a:rPr lang="en-US" sz="1600" dirty="0" smtClean="0"/>
              <a:t>, K. 14 November 2013. Cheap Hydrogen from Sun and Water. MIT Technology Review. Accessed 06 October 2014 </a:t>
            </a:r>
          </a:p>
          <a:p>
            <a:r>
              <a:rPr lang="en-US" sz="1600" dirty="0" err="1" smtClean="0"/>
              <a:t>Eugen</a:t>
            </a:r>
            <a:r>
              <a:rPr lang="en-US" sz="1600" dirty="0" smtClean="0"/>
              <a:t> S. </a:t>
            </a:r>
            <a:r>
              <a:rPr lang="en-US" sz="1600" dirty="0" err="1" smtClean="0"/>
              <a:t>Andreiadis</a:t>
            </a:r>
            <a:r>
              <a:rPr lang="en-US" sz="1600" dirty="0" smtClean="0"/>
              <a:t>, Murielle </a:t>
            </a:r>
            <a:r>
              <a:rPr lang="en-US" sz="1600" dirty="0" err="1" smtClean="0"/>
              <a:t>Chavarot-Kerlidou</a:t>
            </a:r>
            <a:r>
              <a:rPr lang="en-US" sz="1600" dirty="0" smtClean="0"/>
              <a:t>, Marc </a:t>
            </a:r>
            <a:r>
              <a:rPr lang="en-US" sz="1600" dirty="0" err="1" smtClean="0"/>
              <a:t>Fontecave</a:t>
            </a:r>
            <a:r>
              <a:rPr lang="en-US" sz="1600" dirty="0" smtClean="0"/>
              <a:t> and Vincent </a:t>
            </a:r>
            <a:r>
              <a:rPr lang="en-US" sz="1600" dirty="0" err="1" smtClean="0"/>
              <a:t>Artero</a:t>
            </a:r>
            <a:r>
              <a:rPr lang="en-US" sz="1600" dirty="0" smtClean="0"/>
              <a:t>, Artificial Photosynthesis: From Molecular Catalysts for Light-driven Water Splitting to </a:t>
            </a:r>
            <a:r>
              <a:rPr lang="en-US" sz="1600" dirty="0" err="1" smtClean="0"/>
              <a:t>Photoelectrochemical</a:t>
            </a:r>
            <a:r>
              <a:rPr lang="en-US" sz="1600" dirty="0" smtClean="0"/>
              <a:t> Cells</a:t>
            </a:r>
          </a:p>
          <a:p>
            <a:r>
              <a:rPr lang="en-US" sz="1600" dirty="0" smtClean="0">
                <a:hlinkClick r:id="rId2"/>
              </a:rPr>
              <a:t>https://en.wikipedia.org/wiki/Artificial_photosynthesis#cite_note-Pickett-55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https://www.sciencealert.com/scientists-use-red-powder-and-sunlight-turning-co2-into-fuel-like-an-artificial-leaf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https://www.sciencedaily.com/releases/2019/10/191021111826.htm</a:t>
            </a:r>
            <a:r>
              <a:rPr lang="el-GR" sz="1600" dirty="0" smtClean="0"/>
              <a:t> </a:t>
            </a:r>
          </a:p>
          <a:p>
            <a:r>
              <a:rPr lang="en-US" sz="1600" dirty="0" smtClean="0"/>
              <a:t>Kim, J.H., D.H. Nam, and C.B. Park, </a:t>
            </a:r>
            <a:r>
              <a:rPr lang="en-US" sz="1600" i="1" dirty="0" err="1" smtClean="0"/>
              <a:t>Nanobiocatalytic</a:t>
            </a:r>
            <a:r>
              <a:rPr lang="en-US" sz="1600" i="1" dirty="0" smtClean="0"/>
              <a:t> assemblies for artificial photosynthesis.</a:t>
            </a:r>
            <a:r>
              <a:rPr lang="en-US" sz="1600" dirty="0" smtClean="0"/>
              <a:t> </a:t>
            </a:r>
            <a:r>
              <a:rPr lang="en-US" sz="1600" dirty="0" err="1" smtClean="0"/>
              <a:t>Curr</a:t>
            </a:r>
            <a:r>
              <a:rPr lang="en-US" sz="1600" dirty="0" smtClean="0"/>
              <a:t> </a:t>
            </a:r>
            <a:r>
              <a:rPr lang="en-US" sz="1600" dirty="0" err="1" smtClean="0"/>
              <a:t>Opin</a:t>
            </a:r>
            <a:r>
              <a:rPr lang="en-US" sz="1600" dirty="0" smtClean="0"/>
              <a:t> </a:t>
            </a:r>
            <a:r>
              <a:rPr lang="en-US" sz="1600" dirty="0" err="1" smtClean="0"/>
              <a:t>Biotechnol</a:t>
            </a:r>
            <a:r>
              <a:rPr lang="en-US" sz="1600" dirty="0" smtClean="0"/>
              <a:t>, 2014. </a:t>
            </a:r>
            <a:r>
              <a:rPr lang="en-US" sz="1600" b="1" dirty="0" smtClean="0"/>
              <a:t>28</a:t>
            </a:r>
            <a:r>
              <a:rPr lang="en-US" sz="1600" dirty="0" smtClean="0"/>
              <a:t>: p. 1-9.</a:t>
            </a:r>
          </a:p>
          <a:p>
            <a:r>
              <a:rPr lang="en-US" sz="1600" dirty="0" smtClean="0"/>
              <a:t>Javier J. Concepcion, Ralph L. House, John M. </a:t>
            </a:r>
            <a:r>
              <a:rPr lang="en-US" sz="1600" dirty="0" err="1" smtClean="0"/>
              <a:t>Papanikolas</a:t>
            </a:r>
            <a:r>
              <a:rPr lang="en-US" sz="1600" dirty="0" smtClean="0"/>
              <a:t>, and Thomas J. Meyer, Chemical approaches to </a:t>
            </a:r>
            <a:r>
              <a:rPr lang="en-US" sz="1600" dirty="0" err="1" smtClean="0"/>
              <a:t>artiﬁcial</a:t>
            </a:r>
            <a:r>
              <a:rPr lang="en-US" sz="1600" dirty="0" smtClean="0"/>
              <a:t> photosynthesis, 2012, Vol.109</a:t>
            </a:r>
          </a:p>
          <a:p>
            <a:r>
              <a:rPr lang="en-US" sz="1600" dirty="0" err="1" smtClean="0"/>
              <a:t>Yanjie</a:t>
            </a:r>
            <a:r>
              <a:rPr lang="en-US" sz="1600" dirty="0" smtClean="0"/>
              <a:t> </a:t>
            </a:r>
            <a:r>
              <a:rPr lang="en-US" sz="1600" dirty="0" err="1" smtClean="0"/>
              <a:t>Xu</a:t>
            </a:r>
            <a:r>
              <a:rPr lang="en-US" sz="1600" dirty="0" smtClean="0"/>
              <a:t>, </a:t>
            </a:r>
            <a:r>
              <a:rPr lang="en-US" sz="1600" dirty="0" err="1" smtClean="0"/>
              <a:t>Shuai</a:t>
            </a:r>
            <a:r>
              <a:rPr lang="en-US" sz="1600" dirty="0" smtClean="0"/>
              <a:t> Wang, Jun Yang, Bo Han, </a:t>
            </a:r>
            <a:r>
              <a:rPr lang="en-US" sz="1600" dirty="0" err="1" smtClean="0"/>
              <a:t>Rong</a:t>
            </a:r>
            <a:r>
              <a:rPr lang="en-US" sz="1600" dirty="0" smtClean="0"/>
              <a:t> </a:t>
            </a:r>
            <a:r>
              <a:rPr lang="en-US" sz="1600" dirty="0" err="1" smtClean="0"/>
              <a:t>Nie</a:t>
            </a:r>
            <a:r>
              <a:rPr lang="en-US" sz="1600" dirty="0" smtClean="0"/>
              <a:t>, </a:t>
            </a:r>
            <a:r>
              <a:rPr lang="en-US" sz="1600" dirty="0" err="1" smtClean="0"/>
              <a:t>Jixian</a:t>
            </a:r>
            <a:r>
              <a:rPr lang="en-US" sz="1600" dirty="0" smtClean="0"/>
              <a:t> Wang, </a:t>
            </a:r>
            <a:r>
              <a:rPr lang="en-US" sz="1600" dirty="0" err="1" smtClean="0"/>
              <a:t>Jianguo</a:t>
            </a:r>
            <a:r>
              <a:rPr lang="en-US" sz="1600" dirty="0" smtClean="0"/>
              <a:t> Wang, </a:t>
            </a:r>
            <a:r>
              <a:rPr lang="en-US" sz="1600" dirty="0" err="1" smtClean="0"/>
              <a:t>Huanwang</a:t>
            </a:r>
            <a:r>
              <a:rPr lang="en-US" sz="1600" dirty="0" smtClean="0"/>
              <a:t> Jin, </a:t>
            </a:r>
          </a:p>
          <a:p>
            <a:r>
              <a:rPr lang="en-US" sz="1600" dirty="0" smtClean="0"/>
              <a:t>In-situ grown </a:t>
            </a:r>
            <a:r>
              <a:rPr lang="en-US" sz="1600" dirty="0" err="1" smtClean="0"/>
              <a:t>nanocrystal</a:t>
            </a:r>
            <a:r>
              <a:rPr lang="en-US" sz="1600" dirty="0" smtClean="0"/>
              <a:t> TiO2 on 2D Ti3C2 </a:t>
            </a:r>
            <a:r>
              <a:rPr lang="en-US" sz="1600" dirty="0" err="1" smtClean="0"/>
              <a:t>nanosheets</a:t>
            </a:r>
            <a:r>
              <a:rPr lang="en-US" sz="1600" dirty="0" smtClean="0"/>
              <a:t> for artificial photosynthesis of chemical fuels, 2018</a:t>
            </a:r>
          </a:p>
          <a:p>
            <a:r>
              <a:rPr lang="en-US" sz="1600" dirty="0" smtClean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www.nature.com/articles/s41598-019-50026-1</a:t>
            </a:r>
            <a:endParaRPr lang="en-US" sz="1600" dirty="0" smtClean="0"/>
          </a:p>
          <a:p>
            <a:r>
              <a:rPr lang="en-US" sz="1600" dirty="0" smtClean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science.howstuffworks.com/environmental/green-tech/energy-production/artificial-photosynthesis.htm</a:t>
            </a:r>
            <a:endParaRPr lang="en-US" sz="1600" dirty="0" smtClean="0"/>
          </a:p>
          <a:p>
            <a:r>
              <a:rPr lang="en-US" sz="1400" dirty="0" smtClean="0">
                <a:hlinkClick r:id="rId7"/>
              </a:rPr>
              <a:t>https://www.chemistryworld.com/features/the-artificial-leaf/3004813.article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l-GR" sz="1600" dirty="0" smtClean="0"/>
          </a:p>
          <a:p>
            <a:endParaRPr lang="en-US" sz="1600" dirty="0" smtClean="0"/>
          </a:p>
          <a:p>
            <a:endParaRPr lang="el-GR" sz="1600" dirty="0" smtClean="0"/>
          </a:p>
          <a:p>
            <a:endParaRPr lang="el-GR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ρχείο λήψηN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3" y="4412"/>
            <a:ext cx="9149893" cy="6853587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ΣΑΣ ΕΥΧΑΡΙΣΤΩ </a:t>
            </a:r>
          </a:p>
          <a:p>
            <a:pPr algn="ctr">
              <a:buNone/>
            </a:pPr>
            <a:r>
              <a:rPr lang="el-GR" dirty="0" smtClean="0"/>
              <a:t>ΓΙΑ ΤΗΝ ΠΡΟΣΟΧΗ ΣΑΣ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Φυσική φωτοσύνθεση</a:t>
            </a:r>
            <a:endParaRPr lang="el-GR" dirty="0"/>
          </a:p>
        </p:txBody>
      </p:sp>
      <p:pic>
        <p:nvPicPr>
          <p:cNvPr id="16386" name="Picture 2" descr="Αποτέλεσμα εικόνας για φωτοσυνθεση για παιδ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91582" cy="404670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1907704" y="537321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Οργανισμοί: </a:t>
            </a:r>
            <a:r>
              <a:rPr lang="el-GR" u="sng" dirty="0" smtClean="0"/>
              <a:t>κυρίως </a:t>
            </a:r>
            <a:r>
              <a:rPr lang="el-GR" b="1" dirty="0" smtClean="0"/>
              <a:t>πράσινα φυτά,</a:t>
            </a:r>
          </a:p>
          <a:p>
            <a:r>
              <a:rPr lang="el-GR" b="1" dirty="0" err="1" smtClean="0"/>
              <a:t>φύκη</a:t>
            </a:r>
            <a:r>
              <a:rPr lang="el-GR" b="1" dirty="0" smtClean="0"/>
              <a:t> </a:t>
            </a:r>
          </a:p>
          <a:p>
            <a:r>
              <a:rPr lang="el-GR" b="1" dirty="0" smtClean="0"/>
              <a:t>βακτήρια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59832" y="908720"/>
            <a:ext cx="4752528" cy="10668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Πού πραγματοποιείται;</a:t>
            </a:r>
            <a:endParaRPr lang="el-GR" sz="32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 l="33764" t="34870" r="55344" b="43820"/>
          <a:stretch>
            <a:fillRect/>
          </a:stretch>
        </p:blipFill>
        <p:spPr bwMode="auto">
          <a:xfrm>
            <a:off x="323528" y="1124744"/>
            <a:ext cx="2088232" cy="229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Αποτέλεσμα εικόνας για θυλακοειδ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5719936" cy="3950634"/>
          </a:xfrm>
          <a:prstGeom prst="rect">
            <a:avLst/>
          </a:prstGeom>
          <a:noFill/>
        </p:spPr>
      </p:pic>
      <p:cxnSp>
        <p:nvCxnSpPr>
          <p:cNvPr id="10" name="9 - Γωνιακή σύνδεση"/>
          <p:cNvCxnSpPr/>
          <p:nvPr/>
        </p:nvCxnSpPr>
        <p:spPr>
          <a:xfrm>
            <a:off x="2195736" y="2276872"/>
            <a:ext cx="1944216" cy="9361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940152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ΧΛΩΡΟΠΛΑΣΤΕΣ</a:t>
            </a:r>
            <a:endParaRPr lang="el-G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ΧΡΩΣΤΙΚΕΣ</a:t>
            </a:r>
            <a:endParaRPr lang="el-GR" sz="3200" dirty="0"/>
          </a:p>
        </p:txBody>
      </p:sp>
      <p:sp>
        <p:nvSpPr>
          <p:cNvPr id="17412" name="AutoShape 4" descr="Αποτέλεσμα εικόνας για χλωροφύλλη 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4" name="AutoShape 6" descr="Αποτέλεσμα εικόνας για χλωροφύλλη 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6" name="AutoShape 8" descr="Αποτέλεσμα εικόνας για χλωροφύλλη 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5530215" cy="2808312"/>
          </a:xfrm>
          <a:prstGeom prst="rect">
            <a:avLst/>
          </a:prstGeom>
        </p:spPr>
      </p:pic>
      <p:sp>
        <p:nvSpPr>
          <p:cNvPr id="17418" name="AutoShape 10" descr="Αποτέλεσμα εικόνας για ΑΠΟΡΡΟΦΗΣΗ χλωροφύλλη 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" name="11 - Εικόνα" descr="unnamed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5125274" cy="2852936"/>
          </a:xfrm>
          <a:prstGeom prst="rect">
            <a:avLst/>
          </a:prstGeom>
        </p:spPr>
      </p:pic>
      <p:pic>
        <p:nvPicPr>
          <p:cNvPr id="11" name="10 - Εικόνα" descr="20200321_120845.jpg"/>
          <p:cNvPicPr>
            <a:picLocks noChangeAspect="1"/>
          </p:cNvPicPr>
          <p:nvPr/>
        </p:nvPicPr>
        <p:blipFill>
          <a:blip r:embed="rId4" cstate="print"/>
          <a:srcRect l="13676" t="2751" r="44587" b="2751"/>
          <a:stretch>
            <a:fillRect/>
          </a:stretch>
        </p:blipFill>
        <p:spPr>
          <a:xfrm rot="5400000">
            <a:off x="5909422" y="2667642"/>
            <a:ext cx="2181190" cy="3703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620688"/>
            <a:ext cx="4392488" cy="10668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Είδη αντιδράσεων</a:t>
            </a:r>
            <a:endParaRPr lang="el-GR" sz="3600" dirty="0"/>
          </a:p>
        </p:txBody>
      </p:sp>
      <p:pic>
        <p:nvPicPr>
          <p:cNvPr id="4" name="Picture 2" descr="Αποτέλεσμα εικόνας για φωτοσυνθεση φωτεινές και σκοτεινές αντιδράσεις"/>
          <p:cNvPicPr>
            <a:picLocks noChangeAspect="1" noChangeArrowheads="1"/>
          </p:cNvPicPr>
          <p:nvPr/>
        </p:nvPicPr>
        <p:blipFill>
          <a:blip r:embed="rId2" cstate="print"/>
          <a:srcRect l="26214" t="44852" r="23811"/>
          <a:stretch>
            <a:fillRect/>
          </a:stretch>
        </p:blipFill>
        <p:spPr bwMode="auto">
          <a:xfrm>
            <a:off x="2339752" y="1700808"/>
            <a:ext cx="4968552" cy="4112176"/>
          </a:xfrm>
          <a:prstGeom prst="rect">
            <a:avLst/>
          </a:prstGeom>
          <a:noFill/>
        </p:spPr>
      </p:pic>
      <p:sp>
        <p:nvSpPr>
          <p:cNvPr id="19458" name="AutoShape 2" descr="Αποτέλεσμα εικόνας για φωτοσυνθεση φωτεινές και σκοτεινές αντιδράσει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Αποτέλεσμα εικόνας για φωτοσυνθεση φωτεινές και σκοτεινές αντιδράσει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51520" y="1916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ΦΩΤΕΙΝΕΣ ΑΝΤΙΔΡΑΣΕΙΣ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6876256" y="1916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ΣΚΟΤΕΙΝΕΣ ΑΝΤΙΔΡΑΣΕΙΣ</a:t>
            </a:r>
            <a:endParaRPr lang="el-GR" b="1" dirty="0"/>
          </a:p>
        </p:txBody>
      </p:sp>
      <p:sp>
        <p:nvSpPr>
          <p:cNvPr id="6146" name="AutoShape 2" descr="Αποτέλεσμα εικόνας για at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12 - Εικόνα" descr="αρχείο λήψη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085184"/>
            <a:ext cx="2491687" cy="1188343"/>
          </a:xfrm>
          <a:prstGeom prst="rect">
            <a:avLst/>
          </a:prstGeom>
        </p:spPr>
      </p:pic>
      <p:sp>
        <p:nvSpPr>
          <p:cNvPr id="14" name="13 - TextBox"/>
          <p:cNvSpPr txBox="1"/>
          <p:nvPr/>
        </p:nvSpPr>
        <p:spPr>
          <a:xfrm>
            <a:off x="827584" y="616530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ATP</a:t>
            </a:r>
            <a:endParaRPr lang="el-GR" sz="1400" dirty="0"/>
          </a:p>
        </p:txBody>
      </p:sp>
      <p:pic>
        <p:nvPicPr>
          <p:cNvPr id="15" name="14 - Εικόνα" descr="NADHNADPH.png"/>
          <p:cNvPicPr>
            <a:picLocks noChangeAspect="1"/>
          </p:cNvPicPr>
          <p:nvPr/>
        </p:nvPicPr>
        <p:blipFill>
          <a:blip r:embed="rId4" cstate="print"/>
          <a:srcRect l="54772" r="-4914" b="-936"/>
          <a:stretch>
            <a:fillRect/>
          </a:stretch>
        </p:blipFill>
        <p:spPr>
          <a:xfrm>
            <a:off x="7020272" y="3717032"/>
            <a:ext cx="194421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Φωτεινές αντιδράσεις</a:t>
            </a:r>
            <a:endParaRPr lang="el-GR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1226" t="19514" r="29953" b="36955"/>
          <a:stretch>
            <a:fillRect/>
          </a:stretch>
        </p:blipFill>
        <p:spPr bwMode="auto">
          <a:xfrm>
            <a:off x="611560" y="1700808"/>
            <a:ext cx="6915249" cy="435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467544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2Η</a:t>
            </a:r>
            <a:r>
              <a:rPr lang="el-GR" baseline="-25000" dirty="0" smtClean="0"/>
              <a:t>2</a:t>
            </a:r>
            <a:r>
              <a:rPr lang="el-GR" dirty="0" smtClean="0"/>
              <a:t>Ο            4Η</a:t>
            </a:r>
            <a:r>
              <a:rPr lang="el-GR" baseline="30000" dirty="0" smtClean="0"/>
              <a:t>+</a:t>
            </a:r>
            <a:r>
              <a:rPr lang="el-GR" dirty="0" smtClean="0"/>
              <a:t> + 4</a:t>
            </a:r>
            <a:r>
              <a:rPr lang="en-US" dirty="0" smtClean="0"/>
              <a:t>e</a:t>
            </a:r>
            <a:r>
              <a:rPr lang="en-US" baseline="30000" dirty="0" smtClean="0"/>
              <a:t>- 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l-GR" dirty="0" smtClean="0"/>
              <a:t>   </a:t>
            </a:r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1187624" y="609329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Σκοτεινές αντιδράσεις</a:t>
            </a:r>
            <a:endParaRPr lang="el-GR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7833" t="22357" r="29968" b="24944"/>
          <a:stretch>
            <a:fillRect/>
          </a:stretch>
        </p:blipFill>
        <p:spPr bwMode="auto">
          <a:xfrm>
            <a:off x="899592" y="1425033"/>
            <a:ext cx="7056784" cy="49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Τεχνητή φωτοσύνθεση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3584773"/>
            <a:ext cx="8229600" cy="2076475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1800" dirty="0" smtClean="0"/>
          </a:p>
          <a:p>
            <a:pPr>
              <a:buFont typeface="Wingdings" pitchFamily="2" charset="2"/>
              <a:buChar char="ü"/>
            </a:pPr>
            <a:r>
              <a:rPr lang="el-GR" sz="1800" dirty="0" smtClean="0"/>
              <a:t>Για οικονομική, άπλετη ενέργεια χωρίς επιβάρυνση του περιβάλλοντος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 smtClean="0"/>
              <a:t>Για να μειώσουμε τις εκπομπές άνθρακα στην ατμόσφαιρα</a:t>
            </a:r>
          </a:p>
          <a:p>
            <a:pPr>
              <a:buNone/>
            </a:pPr>
            <a:endParaRPr lang="el-GR" sz="1800" dirty="0"/>
          </a:p>
        </p:txBody>
      </p:sp>
      <p:sp>
        <p:nvSpPr>
          <p:cNvPr id="4" name="3 - TextBox"/>
          <p:cNvSpPr txBox="1"/>
          <p:nvPr/>
        </p:nvSpPr>
        <p:spPr>
          <a:xfrm>
            <a:off x="755576" y="263691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Μιμείται την φυσική φωτοσύνθεση για την παραγωγή ‘‘ηλιακών’’ καυσίμων 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5891</TotalTime>
  <Words>376</Words>
  <Application>Microsoft Office PowerPoint</Application>
  <PresentationFormat>Προβολή στην οθόνη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Αστικό</vt:lpstr>
      <vt:lpstr>Τεχνητή φωτοσύνθεση</vt:lpstr>
      <vt:lpstr>ΠΕΡΙΕΧΟΜΕΝΑ</vt:lpstr>
      <vt:lpstr>Φυσική φωτοσύνθεση</vt:lpstr>
      <vt:lpstr>Πού πραγματοποιείται;</vt:lpstr>
      <vt:lpstr>ΧΡΩΣΤΙΚΕΣ</vt:lpstr>
      <vt:lpstr>Είδη αντιδράσεων</vt:lpstr>
      <vt:lpstr>Φωτεινές αντιδράσεις</vt:lpstr>
      <vt:lpstr>Σκοτεινές αντιδράσεις</vt:lpstr>
      <vt:lpstr>Τεχνητή φωτοσύνθεση</vt:lpstr>
      <vt:lpstr>Διαφάνεια 10</vt:lpstr>
      <vt:lpstr>Ιστορική αναδρομή</vt:lpstr>
      <vt:lpstr>Είδη μεθόδων</vt:lpstr>
      <vt:lpstr>Απαραίτητη διάταξη</vt:lpstr>
      <vt:lpstr>Φωτοευαισθητοποιητές </vt:lpstr>
      <vt:lpstr>Διαφάνεια 15</vt:lpstr>
      <vt:lpstr>Καταλύτες παραγωγής Ο2</vt:lpstr>
      <vt:lpstr>Διαφάνεια 17</vt:lpstr>
      <vt:lpstr>Διαφάνεια 18</vt:lpstr>
      <vt:lpstr>Διαφάνεια 19</vt:lpstr>
      <vt:lpstr>Διαφάνεια 20</vt:lpstr>
      <vt:lpstr>Εφαρμογές </vt:lpstr>
      <vt:lpstr>Πλεονεκτήματα – Μειονεκτήματα τεχνητής φωτοσύνθεσης</vt:lpstr>
      <vt:lpstr>summary</vt:lpstr>
      <vt:lpstr>Βιβλιογραφία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Τεχνητή φωτοσύνθεση</dc:title>
  <dc:creator>Ελένη Χρυσουλάκη</dc:creator>
  <cp:lastModifiedBy>Ελένη Χρυσουλάκη</cp:lastModifiedBy>
  <cp:revision>195</cp:revision>
  <dcterms:created xsi:type="dcterms:W3CDTF">2020-03-16T10:47:35Z</dcterms:created>
  <dcterms:modified xsi:type="dcterms:W3CDTF">2020-04-17T17:22:46Z</dcterms:modified>
</cp:coreProperties>
</file>